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0" r:id="rId8"/>
    <p:sldId id="269" r:id="rId9"/>
    <p:sldId id="257" r:id="rId10"/>
    <p:sldId id="271" r:id="rId11"/>
    <p:sldId id="258" r:id="rId12"/>
    <p:sldId id="259" r:id="rId13"/>
    <p:sldId id="260" r:id="rId14"/>
    <p:sldId id="261" r:id="rId15"/>
    <p:sldId id="262" r:id="rId16"/>
    <p:sldId id="263" r:id="rId17"/>
    <p:sldId id="272" r:id="rId18"/>
    <p:sldId id="273" r:id="rId19"/>
    <p:sldId id="276" r:id="rId20"/>
    <p:sldId id="274" r:id="rId21"/>
    <p:sldId id="275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52"/>
    <p:restoredTop sz="94715"/>
  </p:normalViewPr>
  <p:slideViewPr>
    <p:cSldViewPr snapToGrid="0" snapToObjects="1">
      <p:cViewPr varScale="1">
        <p:scale>
          <a:sx n="158" d="100"/>
          <a:sy n="158" d="100"/>
        </p:scale>
        <p:origin x="137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18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650" y="451381"/>
            <a:ext cx="7884414" cy="4066540"/>
          </a:xfrm>
        </p:spPr>
        <p:txBody>
          <a:bodyPr anchor="b">
            <a:normAutofit/>
          </a:bodyPr>
          <a:lstStyle/>
          <a:p>
            <a:pPr algn="l"/>
            <a:r>
              <a:rPr lang="en-GB" sz="5700" dirty="0"/>
              <a:t>Customer Churn Prediction - </a:t>
            </a:r>
            <a:r>
              <a:rPr lang="en-GB" sz="5700" dirty="0" err="1"/>
              <a:t>MLOps</a:t>
            </a:r>
            <a:r>
              <a:rPr lang="en-GB" sz="5700" dirty="0"/>
              <a:t>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8649" y="4983276"/>
            <a:ext cx="7884414" cy="1126680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GB" sz="2000"/>
              <a:t>Vishal Nigam | Data Engineer</a:t>
            </a:r>
          </a:p>
          <a:p>
            <a:pPr algn="l">
              <a:lnSpc>
                <a:spcPct val="90000"/>
              </a:lnSpc>
            </a:pPr>
            <a:r>
              <a:rPr lang="en-GB" sz="2000"/>
              <a:t>University of Trieste</a:t>
            </a:r>
          </a:p>
          <a:p>
            <a:pPr algn="l">
              <a:lnSpc>
                <a:spcPct val="90000"/>
              </a:lnSpc>
            </a:pPr>
            <a:r>
              <a:rPr lang="en-GB" sz="2000"/>
              <a:t>SM3800014</a:t>
            </a:r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650" y="4718595"/>
            <a:ext cx="4057650" cy="18288"/>
          </a:xfrm>
          <a:custGeom>
            <a:avLst/>
            <a:gdLst>
              <a:gd name="connsiteX0" fmla="*/ 0 w 4057650"/>
              <a:gd name="connsiteY0" fmla="*/ 0 h 18288"/>
              <a:gd name="connsiteX1" fmla="*/ 757428 w 4057650"/>
              <a:gd name="connsiteY1" fmla="*/ 0 h 18288"/>
              <a:gd name="connsiteX2" fmla="*/ 1474279 w 4057650"/>
              <a:gd name="connsiteY2" fmla="*/ 0 h 18288"/>
              <a:gd name="connsiteX3" fmla="*/ 2191131 w 4057650"/>
              <a:gd name="connsiteY3" fmla="*/ 0 h 18288"/>
              <a:gd name="connsiteX4" fmla="*/ 2745676 w 4057650"/>
              <a:gd name="connsiteY4" fmla="*/ 0 h 18288"/>
              <a:gd name="connsiteX5" fmla="*/ 3340798 w 4057650"/>
              <a:gd name="connsiteY5" fmla="*/ 0 h 18288"/>
              <a:gd name="connsiteX6" fmla="*/ 4057650 w 4057650"/>
              <a:gd name="connsiteY6" fmla="*/ 0 h 18288"/>
              <a:gd name="connsiteX7" fmla="*/ 4057650 w 4057650"/>
              <a:gd name="connsiteY7" fmla="*/ 18288 h 18288"/>
              <a:gd name="connsiteX8" fmla="*/ 3381375 w 4057650"/>
              <a:gd name="connsiteY8" fmla="*/ 18288 h 18288"/>
              <a:gd name="connsiteX9" fmla="*/ 2826830 w 4057650"/>
              <a:gd name="connsiteY9" fmla="*/ 18288 h 18288"/>
              <a:gd name="connsiteX10" fmla="*/ 2272284 w 4057650"/>
              <a:gd name="connsiteY10" fmla="*/ 18288 h 18288"/>
              <a:gd name="connsiteX11" fmla="*/ 1555432 w 4057650"/>
              <a:gd name="connsiteY11" fmla="*/ 18288 h 18288"/>
              <a:gd name="connsiteX12" fmla="*/ 960310 w 4057650"/>
              <a:gd name="connsiteY12" fmla="*/ 18288 h 18288"/>
              <a:gd name="connsiteX13" fmla="*/ 0 w 4057650"/>
              <a:gd name="connsiteY13" fmla="*/ 18288 h 18288"/>
              <a:gd name="connsiteX14" fmla="*/ 0 w 4057650"/>
              <a:gd name="connsiteY1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57650" h="18288" fill="none" extrusionOk="0">
                <a:moveTo>
                  <a:pt x="0" y="0"/>
                </a:moveTo>
                <a:cubicBezTo>
                  <a:pt x="371182" y="3227"/>
                  <a:pt x="494372" y="9222"/>
                  <a:pt x="757428" y="0"/>
                </a:cubicBezTo>
                <a:cubicBezTo>
                  <a:pt x="1020484" y="-9222"/>
                  <a:pt x="1116719" y="-4357"/>
                  <a:pt x="1474279" y="0"/>
                </a:cubicBezTo>
                <a:cubicBezTo>
                  <a:pt x="1831839" y="4357"/>
                  <a:pt x="1920973" y="-11809"/>
                  <a:pt x="2191131" y="0"/>
                </a:cubicBezTo>
                <a:cubicBezTo>
                  <a:pt x="2461289" y="11809"/>
                  <a:pt x="2589480" y="-22604"/>
                  <a:pt x="2745676" y="0"/>
                </a:cubicBezTo>
                <a:cubicBezTo>
                  <a:pt x="2901872" y="22604"/>
                  <a:pt x="3136452" y="-12306"/>
                  <a:pt x="3340798" y="0"/>
                </a:cubicBezTo>
                <a:cubicBezTo>
                  <a:pt x="3545144" y="12306"/>
                  <a:pt x="3766934" y="-21556"/>
                  <a:pt x="4057650" y="0"/>
                </a:cubicBezTo>
                <a:cubicBezTo>
                  <a:pt x="4057150" y="8855"/>
                  <a:pt x="4057759" y="14521"/>
                  <a:pt x="4057650" y="18288"/>
                </a:cubicBezTo>
                <a:cubicBezTo>
                  <a:pt x="3743404" y="40125"/>
                  <a:pt x="3625516" y="-14923"/>
                  <a:pt x="3381375" y="18288"/>
                </a:cubicBezTo>
                <a:cubicBezTo>
                  <a:pt x="3137235" y="51499"/>
                  <a:pt x="2946571" y="1"/>
                  <a:pt x="2826830" y="18288"/>
                </a:cubicBezTo>
                <a:cubicBezTo>
                  <a:pt x="2707090" y="36575"/>
                  <a:pt x="2402756" y="1432"/>
                  <a:pt x="2272284" y="18288"/>
                </a:cubicBezTo>
                <a:cubicBezTo>
                  <a:pt x="2141812" y="35144"/>
                  <a:pt x="1895935" y="18199"/>
                  <a:pt x="1555432" y="18288"/>
                </a:cubicBezTo>
                <a:cubicBezTo>
                  <a:pt x="1214929" y="18377"/>
                  <a:pt x="1103072" y="14503"/>
                  <a:pt x="960310" y="18288"/>
                </a:cubicBezTo>
                <a:cubicBezTo>
                  <a:pt x="817548" y="22073"/>
                  <a:pt x="402272" y="-29359"/>
                  <a:pt x="0" y="18288"/>
                </a:cubicBezTo>
                <a:cubicBezTo>
                  <a:pt x="683" y="12014"/>
                  <a:pt x="724" y="5908"/>
                  <a:pt x="0" y="0"/>
                </a:cubicBezTo>
                <a:close/>
              </a:path>
              <a:path w="4057650" h="18288" stroke="0" extrusionOk="0">
                <a:moveTo>
                  <a:pt x="0" y="0"/>
                </a:moveTo>
                <a:cubicBezTo>
                  <a:pt x="248348" y="13145"/>
                  <a:pt x="486117" y="25042"/>
                  <a:pt x="635698" y="0"/>
                </a:cubicBezTo>
                <a:cubicBezTo>
                  <a:pt x="785279" y="-25042"/>
                  <a:pt x="917762" y="-5537"/>
                  <a:pt x="1190244" y="0"/>
                </a:cubicBezTo>
                <a:cubicBezTo>
                  <a:pt x="1462726" y="5537"/>
                  <a:pt x="1667120" y="-21232"/>
                  <a:pt x="1947672" y="0"/>
                </a:cubicBezTo>
                <a:cubicBezTo>
                  <a:pt x="2228224" y="21232"/>
                  <a:pt x="2280631" y="-21698"/>
                  <a:pt x="2583370" y="0"/>
                </a:cubicBezTo>
                <a:cubicBezTo>
                  <a:pt x="2886109" y="21698"/>
                  <a:pt x="3022941" y="19647"/>
                  <a:pt x="3219069" y="0"/>
                </a:cubicBezTo>
                <a:cubicBezTo>
                  <a:pt x="3415197" y="-19647"/>
                  <a:pt x="3747500" y="26991"/>
                  <a:pt x="4057650" y="0"/>
                </a:cubicBezTo>
                <a:cubicBezTo>
                  <a:pt x="4056752" y="7180"/>
                  <a:pt x="4057819" y="13790"/>
                  <a:pt x="4057650" y="18288"/>
                </a:cubicBezTo>
                <a:cubicBezTo>
                  <a:pt x="3865148" y="-3313"/>
                  <a:pt x="3702543" y="49468"/>
                  <a:pt x="3381375" y="18288"/>
                </a:cubicBezTo>
                <a:cubicBezTo>
                  <a:pt x="3060208" y="-12892"/>
                  <a:pt x="2956571" y="-8678"/>
                  <a:pt x="2826830" y="18288"/>
                </a:cubicBezTo>
                <a:cubicBezTo>
                  <a:pt x="2697089" y="45254"/>
                  <a:pt x="2411031" y="43154"/>
                  <a:pt x="2150555" y="18288"/>
                </a:cubicBezTo>
                <a:cubicBezTo>
                  <a:pt x="1890080" y="-6578"/>
                  <a:pt x="1741827" y="-615"/>
                  <a:pt x="1474280" y="18288"/>
                </a:cubicBezTo>
                <a:cubicBezTo>
                  <a:pt x="1206734" y="37191"/>
                  <a:pt x="998203" y="33335"/>
                  <a:pt x="838581" y="18288"/>
                </a:cubicBezTo>
                <a:cubicBezTo>
                  <a:pt x="678959" y="3241"/>
                  <a:pt x="187101" y="-13212"/>
                  <a:pt x="0" y="18288"/>
                </a:cubicBezTo>
                <a:cubicBezTo>
                  <a:pt x="571" y="10093"/>
                  <a:pt x="-125" y="840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14166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08608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E709F7-26A5-2A4B-9B6F-AA80E852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4" y="1161288"/>
            <a:ext cx="2702052" cy="45262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Discussion &amp; Performance Evaluation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007326-C093-A64B-AD2A-C1C5DE943723}"/>
              </a:ext>
            </a:extLst>
          </p:cNvPr>
          <p:cNvSpPr txBox="1"/>
          <p:nvPr/>
        </p:nvSpPr>
        <p:spPr>
          <a:xfrm>
            <a:off x="4075611" y="285226"/>
            <a:ext cx="4437453" cy="56400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Developed a </a:t>
            </a:r>
            <a:r>
              <a:rPr lang="en-US" sz="1400" b="1" dirty="0"/>
              <a:t>modular Python pipeline</a:t>
            </a:r>
            <a:r>
              <a:rPr lang="en-US" sz="1400" dirty="0"/>
              <a:t> for flexibility and reproducibility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Used </a:t>
            </a:r>
            <a:r>
              <a:rPr lang="en-US" sz="1400" b="1" dirty="0"/>
              <a:t>scikit-learn ColumnTransformer</a:t>
            </a:r>
            <a:r>
              <a:rPr lang="en-US" sz="1400" dirty="0"/>
              <a:t> for scaling and encoding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Stratified sampling</a:t>
            </a:r>
            <a:r>
              <a:rPr lang="en-US" sz="1400" dirty="0"/>
              <a:t> ensured class balance in train/test split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Models evaluated: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Logistic Regression (baseline)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Random Forest (stable)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XGBoost (top performer)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ANN (strong non-linear performance)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Persistence</a:t>
            </a:r>
            <a:r>
              <a:rPr lang="en-US" sz="1400" dirty="0"/>
              <a:t>: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Classical models saved via joblib in pckl format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ANN saved in .keras format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Evaluation Metrics</a:t>
            </a:r>
            <a:r>
              <a:rPr lang="en-US" sz="1400" dirty="0"/>
              <a:t>: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Balanced Accuracy, Weighted F1 Score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Precision, Recall (TPR), Specificity (TNR)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False Positive/Negative Rates, ROC-AUC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Training Time (efficiency indicator)</a:t>
            </a:r>
          </a:p>
        </p:txBody>
      </p:sp>
    </p:spTree>
    <p:extLst>
      <p:ext uri="{BB962C8B-B14F-4D97-AF65-F5344CB8AC3E}">
        <p14:creationId xmlns:p14="http://schemas.microsoft.com/office/powerpoint/2010/main" val="2456973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Model Comparison: Balanced Accuracy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balanced_accuracy_compari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2163733"/>
            <a:ext cx="4806627" cy="237928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Model Comparison: ROC AUC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roc_auc_compari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2163733"/>
            <a:ext cx="4806627" cy="237928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Freeform: Shape 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Freeform: Shape 1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Random Forest - Confusion Matrix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random_forest_confusion_matri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1234173"/>
            <a:ext cx="4806627" cy="4238401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Random Forest - Feature </a:t>
            </a:r>
            <a:r>
              <a:rPr lang="en-US" sz="32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Importances</a:t>
            </a:r>
            <a:endParaRPr lang="en-US" sz="32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random_forest_feature_importan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2037560"/>
            <a:ext cx="4806627" cy="263162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XGBoost - Confusion Matrix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xgboost_confusion_matri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1234173"/>
            <a:ext cx="4806627" cy="423840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XGBoost - Feature </a:t>
            </a:r>
            <a:r>
              <a:rPr lang="en-US" sz="32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Importances</a:t>
            </a:r>
            <a:endParaRPr lang="en-US" sz="32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xgboost_feature_importan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2037560"/>
            <a:ext cx="4806627" cy="2631628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2B53E3-0C17-AA4B-A1C4-E56F9E0F0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KEY INSIGHTS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onnsiteX0" fmla="*/ 0 w 8140446"/>
              <a:gd name="connsiteY0" fmla="*/ 0 h 18288"/>
              <a:gd name="connsiteX1" fmla="*/ 434157 w 8140446"/>
              <a:gd name="connsiteY1" fmla="*/ 0 h 18288"/>
              <a:gd name="connsiteX2" fmla="*/ 1193932 w 8140446"/>
              <a:gd name="connsiteY2" fmla="*/ 0 h 18288"/>
              <a:gd name="connsiteX3" fmla="*/ 1628089 w 8140446"/>
              <a:gd name="connsiteY3" fmla="*/ 0 h 18288"/>
              <a:gd name="connsiteX4" fmla="*/ 2225055 w 8140446"/>
              <a:gd name="connsiteY4" fmla="*/ 0 h 18288"/>
              <a:gd name="connsiteX5" fmla="*/ 3066235 w 8140446"/>
              <a:gd name="connsiteY5" fmla="*/ 0 h 18288"/>
              <a:gd name="connsiteX6" fmla="*/ 3744605 w 8140446"/>
              <a:gd name="connsiteY6" fmla="*/ 0 h 18288"/>
              <a:gd name="connsiteX7" fmla="*/ 4504380 w 8140446"/>
              <a:gd name="connsiteY7" fmla="*/ 0 h 18288"/>
              <a:gd name="connsiteX8" fmla="*/ 5101346 w 8140446"/>
              <a:gd name="connsiteY8" fmla="*/ 0 h 18288"/>
              <a:gd name="connsiteX9" fmla="*/ 5779717 w 8140446"/>
              <a:gd name="connsiteY9" fmla="*/ 0 h 18288"/>
              <a:gd name="connsiteX10" fmla="*/ 6620896 w 8140446"/>
              <a:gd name="connsiteY10" fmla="*/ 0 h 18288"/>
              <a:gd name="connsiteX11" fmla="*/ 7136458 w 8140446"/>
              <a:gd name="connsiteY11" fmla="*/ 0 h 18288"/>
              <a:gd name="connsiteX12" fmla="*/ 8140446 w 8140446"/>
              <a:gd name="connsiteY12" fmla="*/ 0 h 18288"/>
              <a:gd name="connsiteX13" fmla="*/ 8140446 w 8140446"/>
              <a:gd name="connsiteY13" fmla="*/ 18288 h 18288"/>
              <a:gd name="connsiteX14" fmla="*/ 7543480 w 8140446"/>
              <a:gd name="connsiteY14" fmla="*/ 18288 h 18288"/>
              <a:gd name="connsiteX15" fmla="*/ 7109323 w 8140446"/>
              <a:gd name="connsiteY15" fmla="*/ 18288 h 18288"/>
              <a:gd name="connsiteX16" fmla="*/ 6430952 w 8140446"/>
              <a:gd name="connsiteY16" fmla="*/ 18288 h 18288"/>
              <a:gd name="connsiteX17" fmla="*/ 5915391 w 8140446"/>
              <a:gd name="connsiteY17" fmla="*/ 18288 h 18288"/>
              <a:gd name="connsiteX18" fmla="*/ 5237020 w 8140446"/>
              <a:gd name="connsiteY18" fmla="*/ 18288 h 18288"/>
              <a:gd name="connsiteX19" fmla="*/ 4558650 w 8140446"/>
              <a:gd name="connsiteY19" fmla="*/ 18288 h 18288"/>
              <a:gd name="connsiteX20" fmla="*/ 3880279 w 8140446"/>
              <a:gd name="connsiteY20" fmla="*/ 18288 h 18288"/>
              <a:gd name="connsiteX21" fmla="*/ 3201909 w 8140446"/>
              <a:gd name="connsiteY21" fmla="*/ 18288 h 18288"/>
              <a:gd name="connsiteX22" fmla="*/ 2604943 w 8140446"/>
              <a:gd name="connsiteY22" fmla="*/ 18288 h 18288"/>
              <a:gd name="connsiteX23" fmla="*/ 1845168 w 8140446"/>
              <a:gd name="connsiteY23" fmla="*/ 18288 h 18288"/>
              <a:gd name="connsiteX24" fmla="*/ 1166797 w 8140446"/>
              <a:gd name="connsiteY24" fmla="*/ 18288 h 18288"/>
              <a:gd name="connsiteX25" fmla="*/ 0 w 8140446"/>
              <a:gd name="connsiteY25" fmla="*/ 18288 h 18288"/>
              <a:gd name="connsiteX26" fmla="*/ 0 w 8140446"/>
              <a:gd name="connsiteY2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94920" y="9103"/>
                  <a:pt x="287892" y="-4966"/>
                  <a:pt x="434157" y="0"/>
                </a:cubicBezTo>
                <a:cubicBezTo>
                  <a:pt x="580422" y="4966"/>
                  <a:pt x="943595" y="-14182"/>
                  <a:pt x="1193932" y="0"/>
                </a:cubicBezTo>
                <a:cubicBezTo>
                  <a:pt x="1444270" y="14182"/>
                  <a:pt x="1472129" y="5523"/>
                  <a:pt x="1628089" y="0"/>
                </a:cubicBezTo>
                <a:cubicBezTo>
                  <a:pt x="1784049" y="-5523"/>
                  <a:pt x="1962419" y="-17322"/>
                  <a:pt x="2225055" y="0"/>
                </a:cubicBezTo>
                <a:cubicBezTo>
                  <a:pt x="2487691" y="17322"/>
                  <a:pt x="2700681" y="1311"/>
                  <a:pt x="3066235" y="0"/>
                </a:cubicBezTo>
                <a:cubicBezTo>
                  <a:pt x="3431789" y="-1311"/>
                  <a:pt x="3405662" y="25081"/>
                  <a:pt x="3744605" y="0"/>
                </a:cubicBezTo>
                <a:cubicBezTo>
                  <a:pt x="4083548" y="-25081"/>
                  <a:pt x="4265111" y="-11945"/>
                  <a:pt x="4504380" y="0"/>
                </a:cubicBezTo>
                <a:cubicBezTo>
                  <a:pt x="4743649" y="11945"/>
                  <a:pt x="4860394" y="-2832"/>
                  <a:pt x="5101346" y="0"/>
                </a:cubicBezTo>
                <a:cubicBezTo>
                  <a:pt x="5342298" y="2832"/>
                  <a:pt x="5456387" y="23676"/>
                  <a:pt x="5779717" y="0"/>
                </a:cubicBezTo>
                <a:cubicBezTo>
                  <a:pt x="6103047" y="-23676"/>
                  <a:pt x="6270379" y="-37291"/>
                  <a:pt x="6620896" y="0"/>
                </a:cubicBezTo>
                <a:cubicBezTo>
                  <a:pt x="6971413" y="37291"/>
                  <a:pt x="6989068" y="24674"/>
                  <a:pt x="7136458" y="0"/>
                </a:cubicBezTo>
                <a:cubicBezTo>
                  <a:pt x="7283848" y="-24674"/>
                  <a:pt x="7752532" y="-22436"/>
                  <a:pt x="8140446" y="0"/>
                </a:cubicBezTo>
                <a:cubicBezTo>
                  <a:pt x="8140314" y="7702"/>
                  <a:pt x="8140234" y="13511"/>
                  <a:pt x="8140446" y="18288"/>
                </a:cubicBezTo>
                <a:cubicBezTo>
                  <a:pt x="7906329" y="-3043"/>
                  <a:pt x="7681180" y="27465"/>
                  <a:pt x="7543480" y="18288"/>
                </a:cubicBezTo>
                <a:cubicBezTo>
                  <a:pt x="7405780" y="9111"/>
                  <a:pt x="7216607" y="3660"/>
                  <a:pt x="7109323" y="18288"/>
                </a:cubicBezTo>
                <a:cubicBezTo>
                  <a:pt x="7002039" y="32916"/>
                  <a:pt x="6576231" y="42692"/>
                  <a:pt x="6430952" y="18288"/>
                </a:cubicBezTo>
                <a:cubicBezTo>
                  <a:pt x="6285673" y="-6116"/>
                  <a:pt x="6138840" y="34521"/>
                  <a:pt x="5915391" y="18288"/>
                </a:cubicBezTo>
                <a:cubicBezTo>
                  <a:pt x="5691942" y="2055"/>
                  <a:pt x="5459460" y="51666"/>
                  <a:pt x="5237020" y="18288"/>
                </a:cubicBezTo>
                <a:cubicBezTo>
                  <a:pt x="5014580" y="-15090"/>
                  <a:pt x="4747677" y="40449"/>
                  <a:pt x="4558650" y="18288"/>
                </a:cubicBezTo>
                <a:cubicBezTo>
                  <a:pt x="4369623" y="-3873"/>
                  <a:pt x="4146061" y="12568"/>
                  <a:pt x="3880279" y="18288"/>
                </a:cubicBezTo>
                <a:cubicBezTo>
                  <a:pt x="3614497" y="24008"/>
                  <a:pt x="3473808" y="-12908"/>
                  <a:pt x="3201909" y="18288"/>
                </a:cubicBezTo>
                <a:cubicBezTo>
                  <a:pt x="2930010" y="49484"/>
                  <a:pt x="2728175" y="-3430"/>
                  <a:pt x="2604943" y="18288"/>
                </a:cubicBezTo>
                <a:cubicBezTo>
                  <a:pt x="2481711" y="40006"/>
                  <a:pt x="2004334" y="26952"/>
                  <a:pt x="1845168" y="18288"/>
                </a:cubicBezTo>
                <a:cubicBezTo>
                  <a:pt x="1686003" y="9624"/>
                  <a:pt x="1375070" y="37580"/>
                  <a:pt x="1166797" y="18288"/>
                </a:cubicBezTo>
                <a:cubicBezTo>
                  <a:pt x="958524" y="-1004"/>
                  <a:pt x="342846" y="8880"/>
                  <a:pt x="0" y="18288"/>
                </a:cubicBezTo>
                <a:cubicBezTo>
                  <a:pt x="129" y="13298"/>
                  <a:pt x="-675" y="6857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42435" y="-24533"/>
                  <a:pt x="380026" y="17447"/>
                  <a:pt x="596966" y="0"/>
                </a:cubicBezTo>
                <a:cubicBezTo>
                  <a:pt x="813906" y="-17447"/>
                  <a:pt x="830530" y="13462"/>
                  <a:pt x="1031123" y="0"/>
                </a:cubicBezTo>
                <a:cubicBezTo>
                  <a:pt x="1231716" y="-13462"/>
                  <a:pt x="1634038" y="0"/>
                  <a:pt x="1872303" y="0"/>
                </a:cubicBezTo>
                <a:cubicBezTo>
                  <a:pt x="2110568" y="0"/>
                  <a:pt x="2261934" y="-25727"/>
                  <a:pt x="2469269" y="0"/>
                </a:cubicBezTo>
                <a:cubicBezTo>
                  <a:pt x="2676604" y="25727"/>
                  <a:pt x="2790440" y="16284"/>
                  <a:pt x="3066235" y="0"/>
                </a:cubicBezTo>
                <a:cubicBezTo>
                  <a:pt x="3342030" y="-16284"/>
                  <a:pt x="3685603" y="41976"/>
                  <a:pt x="3907414" y="0"/>
                </a:cubicBezTo>
                <a:cubicBezTo>
                  <a:pt x="4129225" y="-41976"/>
                  <a:pt x="4177416" y="-7598"/>
                  <a:pt x="4422976" y="0"/>
                </a:cubicBezTo>
                <a:cubicBezTo>
                  <a:pt x="4668536" y="7598"/>
                  <a:pt x="5023499" y="-28058"/>
                  <a:pt x="5264155" y="0"/>
                </a:cubicBezTo>
                <a:cubicBezTo>
                  <a:pt x="5504811" y="28058"/>
                  <a:pt x="5703675" y="13288"/>
                  <a:pt x="6105335" y="0"/>
                </a:cubicBezTo>
                <a:cubicBezTo>
                  <a:pt x="6506995" y="-13288"/>
                  <a:pt x="6455516" y="-5124"/>
                  <a:pt x="6783705" y="0"/>
                </a:cubicBezTo>
                <a:cubicBezTo>
                  <a:pt x="7111894" y="5124"/>
                  <a:pt x="7512856" y="10604"/>
                  <a:pt x="8140446" y="0"/>
                </a:cubicBezTo>
                <a:cubicBezTo>
                  <a:pt x="8140458" y="8833"/>
                  <a:pt x="8140986" y="9830"/>
                  <a:pt x="8140446" y="18288"/>
                </a:cubicBezTo>
                <a:cubicBezTo>
                  <a:pt x="7959314" y="3345"/>
                  <a:pt x="7870113" y="10437"/>
                  <a:pt x="7706289" y="18288"/>
                </a:cubicBezTo>
                <a:cubicBezTo>
                  <a:pt x="7542465" y="26139"/>
                  <a:pt x="7157940" y="17482"/>
                  <a:pt x="6865109" y="18288"/>
                </a:cubicBezTo>
                <a:cubicBezTo>
                  <a:pt x="6572278" y="19094"/>
                  <a:pt x="6524256" y="38051"/>
                  <a:pt x="6349548" y="18288"/>
                </a:cubicBezTo>
                <a:cubicBezTo>
                  <a:pt x="6174840" y="-1475"/>
                  <a:pt x="5951624" y="174"/>
                  <a:pt x="5671177" y="18288"/>
                </a:cubicBezTo>
                <a:cubicBezTo>
                  <a:pt x="5390730" y="36402"/>
                  <a:pt x="5222992" y="60058"/>
                  <a:pt x="4829998" y="18288"/>
                </a:cubicBezTo>
                <a:cubicBezTo>
                  <a:pt x="4437004" y="-23482"/>
                  <a:pt x="4344181" y="39087"/>
                  <a:pt x="4151627" y="18288"/>
                </a:cubicBezTo>
                <a:cubicBezTo>
                  <a:pt x="3959073" y="-2511"/>
                  <a:pt x="3886970" y="32875"/>
                  <a:pt x="3717470" y="18288"/>
                </a:cubicBezTo>
                <a:cubicBezTo>
                  <a:pt x="3547970" y="3701"/>
                  <a:pt x="3451521" y="31872"/>
                  <a:pt x="3201909" y="18288"/>
                </a:cubicBezTo>
                <a:cubicBezTo>
                  <a:pt x="2952297" y="4704"/>
                  <a:pt x="2543413" y="6029"/>
                  <a:pt x="2360729" y="18288"/>
                </a:cubicBezTo>
                <a:cubicBezTo>
                  <a:pt x="2178045" y="30547"/>
                  <a:pt x="1906056" y="25847"/>
                  <a:pt x="1682359" y="18288"/>
                </a:cubicBezTo>
                <a:cubicBezTo>
                  <a:pt x="1458662" y="10730"/>
                  <a:pt x="1330405" y="8046"/>
                  <a:pt x="1166797" y="18288"/>
                </a:cubicBezTo>
                <a:cubicBezTo>
                  <a:pt x="1003189" y="28530"/>
                  <a:pt x="278098" y="19533"/>
                  <a:pt x="0" y="18288"/>
                </a:cubicBezTo>
                <a:cubicBezTo>
                  <a:pt x="74" y="14054"/>
                  <a:pt x="-46" y="699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487EAD-39B0-5240-AAC9-68A020C15D9A}"/>
              </a:ext>
            </a:extLst>
          </p:cNvPr>
          <p:cNvSpPr txBox="1"/>
          <p:nvPr/>
        </p:nvSpPr>
        <p:spPr>
          <a:xfrm>
            <a:off x="628650" y="1929384"/>
            <a:ext cx="7886700" cy="4251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dirty="0"/>
              <a:t>XGBoost</a:t>
            </a:r>
            <a:r>
              <a:rPr lang="en-US" sz="1900" dirty="0"/>
              <a:t>: Best across all metrics, fast, robust to class imbalance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dirty="0"/>
              <a:t>ANN</a:t>
            </a:r>
            <a:r>
              <a:rPr lang="en-US" sz="1900" dirty="0"/>
              <a:t>: Strong recall &amp; accuracy, slower to train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dirty="0"/>
              <a:t>Random Forest</a:t>
            </a:r>
            <a:r>
              <a:rPr lang="en-US" sz="1900" dirty="0"/>
              <a:t>: Balanced, interpretable, stable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dirty="0"/>
              <a:t>Logistic Regression</a:t>
            </a:r>
            <a:r>
              <a:rPr lang="en-US" sz="1900" dirty="0"/>
              <a:t>: Fast, simple baseline</a:t>
            </a:r>
          </a:p>
        </p:txBody>
      </p:sp>
    </p:spTree>
    <p:extLst>
      <p:ext uri="{BB962C8B-B14F-4D97-AF65-F5344CB8AC3E}">
        <p14:creationId xmlns:p14="http://schemas.microsoft.com/office/powerpoint/2010/main" val="33263306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14166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08608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22232D-E9E1-8446-B264-246A4D57C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4" y="1161288"/>
            <a:ext cx="2702052" cy="45262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Challenges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AFE36F-8C3C-3B4C-9FCC-3F6A613A1034}"/>
              </a:ext>
            </a:extLst>
          </p:cNvPr>
          <p:cNvSpPr txBox="1"/>
          <p:nvPr/>
        </p:nvSpPr>
        <p:spPr>
          <a:xfrm>
            <a:off x="4075611" y="142613"/>
            <a:ext cx="4437453" cy="60568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Data Imbalance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The churn class was underrepresented (~16% attrited vs 84% retained), which made fair model evaluation challenging. Required careful metric selection (e.g., F1, balanced accuracy).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High Feature Correlation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Variables like Credit_Limit and Avg_Open_To_Buy had ~0.99 correlation. Deciding whether to drop or retain correlated features required empirical testing and caution.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Encoding Categorical Variables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Balancing label encoding vs one-hot encoding without causing multicollinearity or high-dimensionality was non-trivial.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Model Reproducibility with DVC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While DVC tracked pre-processing successfully, remote storage integration (e.g., Google Drive) faced OAuth restrictions, limiting full pipeline sharing across collaborators.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Lack of Integrated Experiment Tracking</a:t>
            </a:r>
            <a:br>
              <a:rPr lang="en-US" sz="1400" dirty="0"/>
            </a:br>
            <a:r>
              <a:rPr lang="en-US" sz="1400" dirty="0"/>
              <a:t>While model metadata (e.g., best parameters, scores, timestamps) was manually logged and saved, the project did not utilize </a:t>
            </a:r>
            <a:r>
              <a:rPr lang="en-US" sz="1400" b="1" dirty="0"/>
              <a:t>MLflow</a:t>
            </a:r>
            <a:r>
              <a:rPr lang="en-US" sz="1400" dirty="0"/>
              <a:t>, </a:t>
            </a:r>
            <a:r>
              <a:rPr lang="en-US" sz="1400" b="1" dirty="0"/>
              <a:t>Weights &amp; Biases</a:t>
            </a:r>
            <a:r>
              <a:rPr lang="en-US" sz="1400" dirty="0"/>
              <a:t>, or other experiment tracking tools.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9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3448479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14166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08608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816C9C-556B-1743-AE0B-996062C9C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4" y="1161288"/>
            <a:ext cx="2702052" cy="45262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FUTURE WORK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028679-90D9-1040-9B5D-A56D52021EF2}"/>
              </a:ext>
            </a:extLst>
          </p:cNvPr>
          <p:cNvSpPr txBox="1"/>
          <p:nvPr/>
        </p:nvSpPr>
        <p:spPr>
          <a:xfrm>
            <a:off x="3634740" y="343949"/>
            <a:ext cx="5291145" cy="6392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DVC Remote Integration</a:t>
            </a:r>
            <a:endParaRPr lang="en-US" sz="1400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Finalize integration with a reliable DVC remote (e.g., S3, SSH server, or verified Google Drive OAuth setup) for true team-level reproducibility.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Advanced Feature Engineering</a:t>
            </a:r>
            <a:endParaRPr lang="en-US" sz="1400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Introduce derived features (e.g. balance ratios) and apply domain-specific transformations for improved model signal.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Model Explainability</a:t>
            </a:r>
            <a:endParaRPr lang="en-US" sz="1400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Integrate SHAP or LIME to explain feature influence on churn prediction and improve trust among business users.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Data Drift Monitoring</a:t>
            </a:r>
            <a:endParaRPr lang="en-US" sz="1400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Implement real-time monitoring of incoming data statistics to trigger alerts when distribution shifts are detected.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Integrate MLflow for Experiment Management</a:t>
            </a:r>
            <a:br>
              <a:rPr lang="en-US" sz="1400" dirty="0"/>
            </a:br>
            <a:r>
              <a:rPr lang="en-US" sz="1400" dirty="0"/>
              <a:t>Future versions of the pipeline can incorporate </a:t>
            </a:r>
            <a:r>
              <a:rPr lang="en-US" sz="1400" b="1" dirty="0"/>
              <a:t>MLflow</a:t>
            </a:r>
            <a:r>
              <a:rPr lang="en-US" sz="1400" dirty="0"/>
              <a:t> to: Automatically track model hyperparameters, metrics, training duration, and artifacts,Enable visual comparison of experiments via dashboards, Register and version models for smoother transitions to deployment.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825570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41754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34896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87775" y="674370"/>
            <a:ext cx="73152" cy="411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183" y="2443480"/>
            <a:ext cx="250317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A4F6D5-06A1-9A48-83EF-5325D3726B1A}"/>
              </a:ext>
            </a:extLst>
          </p:cNvPr>
          <p:cNvSpPr txBox="1"/>
          <p:nvPr/>
        </p:nvSpPr>
        <p:spPr>
          <a:xfrm>
            <a:off x="278320" y="2718054"/>
            <a:ext cx="2579180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dirty="0"/>
              <a:t>ABSTRACT</a:t>
            </a:r>
          </a:p>
        </p:txBody>
      </p:sp>
      <p:pic>
        <p:nvPicPr>
          <p:cNvPr id="10" name="Content Placeholder 9" descr="A screen shot of a white sheet&#10;&#10;Description automatically generated">
            <a:extLst>
              <a:ext uri="{FF2B5EF4-FFF2-40B4-BE49-F238E27FC236}">
                <a16:creationId xmlns:a16="http://schemas.microsoft.com/office/drawing/2014/main" id="{79F7FD0D-F213-A547-91E1-FDEB2AB00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4225" y="1614697"/>
            <a:ext cx="5191455" cy="3737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5618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29020B-F5CD-C942-BBE6-F8AC07ECF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1093788"/>
            <a:ext cx="7879841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 Time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4331166"/>
            <a:ext cx="787984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003304" y="2842186"/>
            <a:ext cx="54864" cy="29600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195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5818" y="0"/>
            <a:ext cx="7472363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0"/>
            <a:ext cx="7461504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3E5C8F-D5E2-8842-BB87-CAC7CC8A8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2" y="1999615"/>
            <a:ext cx="6858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88920" y="5524786"/>
            <a:ext cx="356616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3483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4" name="Freeform: Shape 33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6" name="Freeform: Shape 35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D7210E-BD05-DE43-AD1A-0E48E8D8D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Problem Overview</a:t>
            </a:r>
            <a:br>
              <a:rPr lang="en-US" sz="4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4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Content Placeholder 10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B549E227-1505-2642-8F6C-C850D2FA5A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2256639"/>
            <a:ext cx="4806627" cy="230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904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Freeform: Shape 2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2" name="Freeform: Shape 3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A05C1F-E9C1-404B-B572-88B0E9173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BACKGROUND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Content Placeholder 8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36669722-D3F1-884E-A145-D1041A937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1965461"/>
            <a:ext cx="4806627" cy="277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46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Freeform: Shape 1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12F527-1F16-3E44-B2F8-EA4E5B548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DATASET INFORMATION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Content Placeholder 12" descr="A white background with blue text and blue icons&#10;&#10;Description automatically generated">
            <a:extLst>
              <a:ext uri="{FF2B5EF4-FFF2-40B4-BE49-F238E27FC236}">
                <a16:creationId xmlns:a16="http://schemas.microsoft.com/office/drawing/2014/main" id="{6B7CCC42-D86E-6C49-A0E4-171D9E1BE7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0767" y="1340600"/>
            <a:ext cx="4806627" cy="402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466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FA2F-FD67-0B40-B95F-F85FB847D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KEY PERFORMANCE INDICATORS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A white text on a white background&#10;&#10;Description automatically generated">
            <a:extLst>
              <a:ext uri="{FF2B5EF4-FFF2-40B4-BE49-F238E27FC236}">
                <a16:creationId xmlns:a16="http://schemas.microsoft.com/office/drawing/2014/main" id="{9AAC78FD-0398-EE40-BC89-C35E63840D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0767" y="1568914"/>
            <a:ext cx="4806627" cy="356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100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14166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08608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E3D5CF-697B-664B-A50D-53BB3F26D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4" y="1161288"/>
            <a:ext cx="2702052" cy="4526280"/>
          </a:xfrm>
        </p:spPr>
        <p:txBody>
          <a:bodyPr>
            <a:normAutofit/>
          </a:bodyPr>
          <a:lstStyle/>
          <a:p>
            <a:r>
              <a:rPr lang="en-IT" sz="3200" b="1" dirty="0"/>
              <a:t>DATA EXPLORATION &amp; STATISTICAL ANALYSIS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7B796-0A01-7744-AC50-C2D55F9E7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8940" y="605737"/>
            <a:ext cx="4437453" cy="499262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endParaRPr lang="en-GB" sz="1600" b="1" dirty="0"/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b="1" dirty="0"/>
              <a:t>Customer Diversity:</a:t>
            </a:r>
            <a:br>
              <a:rPr lang="en-GB" sz="1600" dirty="0"/>
            </a:br>
            <a:r>
              <a:rPr lang="en-GB" sz="1600" dirty="0"/>
              <a:t>Customers span a broad range of ages, income levels, and product usage patterns.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b="1" dirty="0"/>
              <a:t>High Correlation Observed:</a:t>
            </a:r>
            <a:endParaRPr lang="en-GB" sz="1600" dirty="0"/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Near-perfect correlation (0.99) between Credit_Limit and Avg_Open_To_Buy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Strong correlations among behavioural features such as:</a:t>
            </a:r>
          </a:p>
          <a:p>
            <a:pPr marL="1143000" lvl="2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Total_Trans_Ct, Total_Trans_Amt, Total_Ct_Chng_Q4_Q1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b="1" dirty="0"/>
              <a:t>Demographics:</a:t>
            </a:r>
            <a:br>
              <a:rPr lang="en-GB" sz="1600" dirty="0"/>
            </a:br>
            <a:r>
              <a:rPr lang="en-GB" sz="1600" dirty="0"/>
              <a:t>Minimal correlation among demographic variables; retained to help ANN model capture non-linear patterns.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b="1" dirty="0"/>
              <a:t>Feature Selection Insight:</a:t>
            </a:r>
            <a:br>
              <a:rPr lang="en-GB" sz="1600" dirty="0"/>
            </a:br>
            <a:r>
              <a:rPr lang="en-GB" sz="1600" dirty="0"/>
              <a:t>No features were dropped solely due to correlation. Feature combinations were tested during model experimentation to determine optimal predictive performance.</a:t>
            </a:r>
          </a:p>
          <a:p>
            <a:pPr>
              <a:lnSpc>
                <a:spcPct val="90000"/>
              </a:lnSpc>
            </a:pPr>
            <a:endParaRPr lang="en-IT" sz="1600" dirty="0"/>
          </a:p>
        </p:txBody>
      </p:sp>
    </p:spTree>
    <p:extLst>
      <p:ext uri="{BB962C8B-B14F-4D97-AF65-F5344CB8AC3E}">
        <p14:creationId xmlns:p14="http://schemas.microsoft.com/office/powerpoint/2010/main" val="3544961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14166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08608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1E24EB-E3CB-2546-8D5A-2DCE74F18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3" y="1161288"/>
            <a:ext cx="2931197" cy="4526280"/>
          </a:xfrm>
        </p:spPr>
        <p:txBody>
          <a:bodyPr>
            <a:normAutofit/>
          </a:bodyPr>
          <a:lstStyle/>
          <a:p>
            <a:r>
              <a:rPr lang="en-IT" sz="3200" b="1" dirty="0"/>
              <a:t>Methodology-Pipeline Overview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20814-5982-BC42-912E-826687B09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8940" y="192947"/>
            <a:ext cx="4437453" cy="6059317"/>
          </a:xfrm>
        </p:spPr>
        <p:txBody>
          <a:bodyPr anchor="ctr"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en-GB" sz="1600" b="1" dirty="0"/>
              <a:t>Project Objective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sz="1600" dirty="0"/>
              <a:t>        Predict customer churn using structured credit card data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sz="1600" dirty="0"/>
              <a:t>        Binary classification task: churn (1) or not churn (0)</a:t>
            </a:r>
          </a:p>
          <a:p>
            <a:pPr marL="0" indent="0">
              <a:lnSpc>
                <a:spcPct val="90000"/>
              </a:lnSpc>
              <a:buNone/>
            </a:pPr>
            <a:endParaRPr lang="en-GB" sz="1600" dirty="0"/>
          </a:p>
          <a:p>
            <a:pPr>
              <a:lnSpc>
                <a:spcPct val="90000"/>
              </a:lnSpc>
            </a:pPr>
            <a:r>
              <a:rPr lang="en-GB" sz="1600" b="1" dirty="0"/>
              <a:t>Pipeline Stages</a:t>
            </a:r>
          </a:p>
          <a:p>
            <a:pPr>
              <a:lnSpc>
                <a:spcPct val="90000"/>
              </a:lnSpc>
            </a:pPr>
            <a:endParaRPr lang="en-GB" sz="1600" b="1" dirty="0"/>
          </a:p>
          <a:p>
            <a:pPr marL="0" indent="0">
              <a:lnSpc>
                <a:spcPct val="90000"/>
              </a:lnSpc>
              <a:buNone/>
            </a:pPr>
            <a:r>
              <a:rPr lang="en-GB" sz="1600" dirty="0"/>
              <a:t>       1.Data Pre-processing: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No missing or duplicate data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Binary encoding: Attrited Customer = 1, Existing Customer = 0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One-hot encoding of categorical variables (drop first category)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Standardization of numerical features with StandardScaler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Pipeline created using ColumnTransformer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32 final features → Split into 80% train / 20% test using stratified sampling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0" indent="0">
              <a:lnSpc>
                <a:spcPct val="90000"/>
              </a:lnSpc>
              <a:buNone/>
            </a:pPr>
            <a:r>
              <a:rPr lang="en-GB" sz="1600" dirty="0"/>
              <a:t>       2.Feature Engineering: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Behavioural indicators: Total_Ct_Chng_Q4_Q1, Total_Amt_Chng_Q4_Q1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Usage metric: Avg_Utilization_Ratio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Removed: CLIENTNUM, Naive Bayes features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Retained high-correlation pair: Credit_Limit &amp; Avg_Open_To_Buy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Pipeline kept modular for future engineered features</a:t>
            </a:r>
          </a:p>
          <a:p>
            <a:pPr>
              <a:lnSpc>
                <a:spcPct val="90000"/>
              </a:lnSpc>
            </a:pPr>
            <a:endParaRPr lang="en-IT" sz="1100" dirty="0"/>
          </a:p>
        </p:txBody>
      </p:sp>
    </p:spTree>
    <p:extLst>
      <p:ext uri="{BB962C8B-B14F-4D97-AF65-F5344CB8AC3E}">
        <p14:creationId xmlns:p14="http://schemas.microsoft.com/office/powerpoint/2010/main" val="1470545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14166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08608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344" y="1161288"/>
            <a:ext cx="2702052" cy="45262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Methodology – Model Selection &amp; Tuning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D3AC9B-EB18-A147-A5FE-6A6301428E4B}"/>
              </a:ext>
            </a:extLst>
          </p:cNvPr>
          <p:cNvSpPr txBox="1"/>
          <p:nvPr/>
        </p:nvSpPr>
        <p:spPr>
          <a:xfrm>
            <a:off x="4075611" y="276837"/>
            <a:ext cx="4437453" cy="56484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Model Training &amp; Comparison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Models used: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Logistic Regression</a:t>
            </a:r>
            <a:r>
              <a:rPr lang="en-US" sz="1400" dirty="0"/>
              <a:t> – baseline, fast, basic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Random Forest</a:t>
            </a:r>
            <a:r>
              <a:rPr lang="en-US" sz="1400" dirty="0"/>
              <a:t> – improved metrics, interpretable with Feature Importance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XGBoost</a:t>
            </a:r>
            <a:r>
              <a:rPr lang="en-US" sz="1400" dirty="0"/>
              <a:t> – best accuracy &amp; F1, handles imbalance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ANN</a:t>
            </a:r>
            <a:r>
              <a:rPr lang="en-US" sz="1400" dirty="0"/>
              <a:t> – strong recall &amp; ROC-AUC, slower to train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Evaluation Metrics: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Balanced Accuracy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Weighted F1 Score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Precision &amp; Recall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TP / TN / FP / FN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Specificity, ROC-AUC Score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Training Time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Hyperparameter Tuning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GridSearchCV</a:t>
            </a:r>
            <a:r>
              <a:rPr lang="en-US" sz="1400" dirty="0"/>
              <a:t>: for LR, RF, XGBoost (with </a:t>
            </a:r>
            <a:r>
              <a:rPr lang="en-US" sz="1400" dirty="0" err="1"/>
              <a:t>StratifiedKFold</a:t>
            </a:r>
            <a:r>
              <a:rPr lang="en-US" sz="1400" dirty="0"/>
              <a:t>)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KerasTuner: for ANN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Objective metric: </a:t>
            </a:r>
            <a:r>
              <a:rPr lang="en-US" sz="1400" b="1" dirty="0"/>
              <a:t>Weighted F1 Score</a:t>
            </a: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Cross-validated with </a:t>
            </a:r>
            <a:r>
              <a:rPr lang="en-US" sz="1400" b="1" dirty="0"/>
              <a:t>5-fold Stratified CV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5339</TotalTime>
  <Words>885</Words>
  <Application>Microsoft Macintosh PowerPoint</Application>
  <PresentationFormat>On-screen Show (4:3)</PresentationFormat>
  <Paragraphs>120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Customer Churn Prediction - MLOps Project</vt:lpstr>
      <vt:lpstr>PowerPoint Presentation</vt:lpstr>
      <vt:lpstr>Problem Overview </vt:lpstr>
      <vt:lpstr>BACKGROUND</vt:lpstr>
      <vt:lpstr>DATASET INFORMATION</vt:lpstr>
      <vt:lpstr>KEY PERFORMANCE INDICATORS</vt:lpstr>
      <vt:lpstr>DATA EXPLORATION &amp; STATISTICAL ANALYSIS</vt:lpstr>
      <vt:lpstr>Methodology-Pipeline Overview</vt:lpstr>
      <vt:lpstr>Methodology – Model Selection &amp; Tuning</vt:lpstr>
      <vt:lpstr>Discussion &amp; Performance Evaluation</vt:lpstr>
      <vt:lpstr>Model Comparison: Balanced Accuracy</vt:lpstr>
      <vt:lpstr>Model Comparison: ROC AUC</vt:lpstr>
      <vt:lpstr>Random Forest - Confusion Matrix</vt:lpstr>
      <vt:lpstr>Random Forest - Feature Importances</vt:lpstr>
      <vt:lpstr>XGBoost - Confusion Matrix</vt:lpstr>
      <vt:lpstr>XGBoost - Feature Importances</vt:lpstr>
      <vt:lpstr>KEY INSIGHTS</vt:lpstr>
      <vt:lpstr>Challenges</vt:lpstr>
      <vt:lpstr>FUTURE WORK</vt:lpstr>
      <vt:lpstr>Question Time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Churn Prediction - MLOps Project</dc:title>
  <dc:subject/>
  <dc:creator/>
  <cp:keywords/>
  <dc:description>generated using python-pptx</dc:description>
  <cp:lastModifiedBy>NIGAM VISHAL [SM3800014]</cp:lastModifiedBy>
  <cp:revision>78</cp:revision>
  <dcterms:created xsi:type="dcterms:W3CDTF">2013-01-27T09:14:16Z</dcterms:created>
  <dcterms:modified xsi:type="dcterms:W3CDTF">2025-07-01T06:17:20Z</dcterms:modified>
  <cp:category/>
</cp:coreProperties>
</file>

<file path=docProps/thumbnail.jpeg>
</file>